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4"/>
  </p:notesMasterIdLst>
  <p:handoutMasterIdLst>
    <p:handoutMasterId r:id="rId15"/>
  </p:handoutMasterIdLst>
  <p:sldIdLst>
    <p:sldId id="341" r:id="rId5"/>
    <p:sldId id="441" r:id="rId6"/>
    <p:sldId id="442" r:id="rId7"/>
    <p:sldId id="443" r:id="rId8"/>
    <p:sldId id="444" r:id="rId9"/>
    <p:sldId id="445" r:id="rId10"/>
    <p:sldId id="446" r:id="rId11"/>
    <p:sldId id="439" r:id="rId12"/>
    <p:sldId id="440" r:id="rId13"/>
  </p:sldIdLst>
  <p:sldSz cx="12192000" cy="6858000"/>
  <p:notesSz cx="7315200" cy="96012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93" autoAdjust="0"/>
    <p:restoredTop sz="89619" autoAdjust="0"/>
  </p:normalViewPr>
  <p:slideViewPr>
    <p:cSldViewPr snapToGrid="0" showGuides="1">
      <p:cViewPr varScale="1">
        <p:scale>
          <a:sx n="184" d="100"/>
          <a:sy n="184" d="100"/>
        </p:scale>
        <p:origin x="1064" y="184"/>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2/22/25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2/22/25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Begrüßung &amp; Zusammenfassung der bisherigen Erkenntnisse</a:t>
            </a:r>
          </a:p>
          <a:p>
            <a:r>
              <a:rPr lang="de-DE" dirty="0"/>
              <a:t>Rückblick auf offene Fragen aus dem letzten Workshop</a:t>
            </a:r>
          </a:p>
          <a:p>
            <a:r>
              <a:rPr lang="de-DE" dirty="0"/>
              <a:t>Vorstellung der heutigen Agenda</a:t>
            </a:r>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339766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E49AC1D-5265-4DD9-E971-A6579234156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B29264A2-E881-A400-2AF5-5F1C75180289}"/>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BA1A0EF-7978-6BF8-20A3-AA8726B6093C}"/>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Review der geplanten Testfälle &amp; Testmethoden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Aufsetzen einer Testmatrix (welche Szenarien werden getestet?)</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Festlegung der Testdaten &amp; Testumgebung</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Definition der Testrollen &amp; Verantwortlichkeiten</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F8F0CBCD-1436-149C-0751-D1C8C4ECE0A7}"/>
              </a:ext>
            </a:extLst>
          </p:cNvPr>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3548983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D8629F-9ACD-12DA-6E4A-3828CD09DB4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196F3C91-F799-7E0C-4D3F-94BD6F871C48}"/>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1EA77E4-B958-B469-41CB-6AF7018447BE}"/>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Beispielhafte Durchführung eines Integrationstests</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Prüfung der Schnittstellen &amp; Datenverarbeitung</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Erste Fehlerdokumentation: Welche Fehler treten auf? Wie werden sie dokumentiert?</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766A990B-3EF9-5D23-2768-8EA166804F1A}"/>
              </a:ext>
            </a:extLst>
          </p:cNvPr>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3593350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D87BB8-C56B-89B3-1625-E4388547CC5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DFDD1528-FF9B-8D54-8FBA-60C8F362D11F}"/>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3C90CDA8-93AA-B644-4F3B-C565641F3186}"/>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Kategorien für </a:t>
            </a:r>
            <a:r>
              <a:rPr lang="de-DE" b="0" dirty="0" err="1">
                <a:solidFill>
                  <a:srgbClr val="FF9B5E"/>
                </a:solidFill>
                <a:effectLst/>
                <a:latin typeface="Menlo" panose="020B0609030804020204" pitchFamily="49" charset="0"/>
              </a:rPr>
              <a:t>Fehlerpriorisierung</a:t>
            </a:r>
            <a:r>
              <a:rPr lang="de-DE" b="0" dirty="0">
                <a:solidFill>
                  <a:srgbClr val="FF9B5E"/>
                </a:solidFill>
                <a:effectLst/>
                <a:latin typeface="Menlo" panose="020B0609030804020204" pitchFamily="49" charset="0"/>
              </a:rPr>
              <a:t> (kritisch, hoch, mittel, niedrig)</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Erarbeitung eines Fehlermanagement-Prozesses</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Planung von Bugfixing &amp; </a:t>
            </a:r>
            <a:r>
              <a:rPr lang="de-DE" b="0" dirty="0" err="1">
                <a:solidFill>
                  <a:srgbClr val="FF9B5E"/>
                </a:solidFill>
                <a:effectLst/>
                <a:latin typeface="Menlo" panose="020B0609030804020204" pitchFamily="49" charset="0"/>
              </a:rPr>
              <a:t>Retests</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1490CAA5-DD09-45AF-2918-9D5248D86621}"/>
              </a:ext>
            </a:extLst>
          </p:cNvPr>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155174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01EF505-A668-F530-77EE-E21199254336}"/>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BB6365F-1F31-8C93-66D3-0A29B29792A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8767347-1AD6-F525-4400-DE600C5752DF}"/>
              </a:ext>
            </a:extLst>
          </p:cNvPr>
          <p:cNvSpPr>
            <a:spLocks noGrp="1"/>
          </p:cNvSpPr>
          <p:nvPr>
            <p:ph type="body" idx="1"/>
          </p:nvPr>
        </p:nvSpPr>
        <p:spPr/>
        <p:txBody>
          <a:bodyPr/>
          <a:lstStyle/>
          <a:p>
            <a:pPr>
              <a:lnSpc>
                <a:spcPts val="1350"/>
              </a:lnSpc>
            </a:pPr>
            <a:r>
              <a:rPr lang="de-DE" b="0" dirty="0">
                <a:solidFill>
                  <a:srgbClr val="EAF2F1"/>
                </a:solidFill>
                <a:effectLst/>
                <a:latin typeface="Menlo" panose="020B0609030804020204" pitchFamily="49" charset="0"/>
              </a:rPr>
              <a:t>✅ Wer dokumentiert die Testergebnisse?</a:t>
            </a:r>
          </a:p>
          <a:p>
            <a:pPr>
              <a:lnSpc>
                <a:spcPts val="1350"/>
              </a:lnSpc>
            </a:pPr>
            <a:r>
              <a:rPr lang="de-DE" b="0" dirty="0">
                <a:solidFill>
                  <a:srgbClr val="EAF2F1"/>
                </a:solidFill>
                <a:effectLst/>
                <a:latin typeface="Menlo" panose="020B0609030804020204" pitchFamily="49" charset="0"/>
              </a:rPr>
              <a:t>✅ Welche offenen Fehler müssen noch analysiert werden?</a:t>
            </a:r>
          </a:p>
          <a:p>
            <a:pPr>
              <a:lnSpc>
                <a:spcPts val="1350"/>
              </a:lnSpc>
            </a:pPr>
            <a:r>
              <a:rPr lang="de-DE" b="0" dirty="0">
                <a:solidFill>
                  <a:srgbClr val="EAF2F1"/>
                </a:solidFill>
                <a:effectLst/>
                <a:latin typeface="Menlo" panose="020B0609030804020204" pitchFamily="49" charset="0"/>
              </a:rPr>
              <a:t>✅ Was sind die nächsten Meilensteine bis zum nächsten Workshop?</a:t>
            </a:r>
          </a:p>
        </p:txBody>
      </p:sp>
      <p:sp>
        <p:nvSpPr>
          <p:cNvPr id="4" name="Foliennummernplatzhalter 3">
            <a:extLst>
              <a:ext uri="{FF2B5EF4-FFF2-40B4-BE49-F238E27FC236}">
                <a16:creationId xmlns:a16="http://schemas.microsoft.com/office/drawing/2014/main" id="{206082D6-B67E-41CF-6D53-1B146789913B}"/>
              </a:ext>
            </a:extLst>
          </p:cNvPr>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788912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12311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err="1">
                <a:solidFill>
                  <a:schemeClr val="tx1"/>
                </a:solidFill>
                <a:latin typeface="Calibri" panose="020F0502020204030204" pitchFamily="34" charset="0"/>
                <a:cs typeface="Calibri" panose="020F0502020204030204" pitchFamily="34" charset="0"/>
              </a:rPr>
              <a:t>Testdurchführung</a:t>
            </a:r>
            <a:r>
              <a:rPr lang="en-US" sz="800" noProof="0" dirty="0">
                <a:solidFill>
                  <a:schemeClr val="tx1"/>
                </a:solidFill>
                <a:latin typeface="Calibri" panose="020F0502020204030204" pitchFamily="34" charset="0"/>
                <a:cs typeface="Calibri" panose="020F0502020204030204" pitchFamily="34" charset="0"/>
              </a:rPr>
              <a:t> &amp; </a:t>
            </a:r>
            <a:r>
              <a:rPr lang="en-US" sz="800" noProof="0" dirty="0" err="1">
                <a:solidFill>
                  <a:schemeClr val="tx1"/>
                </a:solidFill>
                <a:latin typeface="Calibri" panose="020F0502020204030204" pitchFamily="34" charset="0"/>
                <a:cs typeface="Calibri" panose="020F0502020204030204" pitchFamily="34" charset="0"/>
              </a:rPr>
              <a:t>Fehleranalyse</a:t>
            </a:r>
            <a:endParaRPr lang="en-US" sz="800" noProof="0" dirty="0">
              <a:solidFill>
                <a:schemeClr val="tx1"/>
              </a:solidFill>
              <a:latin typeface="Calibri" panose="020F0502020204030204" pitchFamily="34" charset="0"/>
              <a:cs typeface="Calibri" panose="020F0502020204030204" pitchFamily="34" charset="0"/>
            </a:endParaRP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28.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tags" Target="../tags/tag29.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0.xml"/><Relationship Id="rId4" Type="http://schemas.openxmlformats.org/officeDocument/2006/relationships/hyperlink" Target="http://www.deloitte.com/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p:txBody>
          <a:bodyPr/>
          <a:lstStyle/>
          <a:p>
            <a:r>
              <a:rPr lang="de-DE" dirty="0"/>
              <a:t>Testdurchführung &amp; Fehleranalyse</a:t>
            </a:r>
            <a:r>
              <a:rPr lang="en-US" dirty="0"/>
              <a:t>, </a:t>
            </a:r>
            <a:r>
              <a:rPr lang="en-US" dirty="0" err="1"/>
              <a:t>xx.xx.xxxx</a:t>
            </a:r>
            <a:r>
              <a:rPr lang="en-US" dirty="0"/>
              <a:t> </a:t>
            </a:r>
          </a:p>
        </p:txBody>
      </p:sp>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a:xfrm>
            <a:off x="457201" y="5186209"/>
            <a:ext cx="6740610" cy="895983"/>
          </a:xfrm>
        </p:spPr>
        <p:txBody>
          <a:bodyPr/>
          <a:lstStyle/>
          <a:p>
            <a:r>
              <a:rPr lang="en-US" dirty="0"/>
              <a:t>Merz Pharma | DefTax Implementierung </a:t>
            </a:r>
          </a:p>
        </p:txBody>
      </p:sp>
    </p:spTree>
    <p:extLst>
      <p:ext uri="{BB962C8B-B14F-4D97-AF65-F5344CB8AC3E}">
        <p14:creationId xmlns:p14="http://schemas.microsoft.com/office/powerpoint/2010/main" val="86195729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r>
              <a:rPr lang="de-DE" dirty="0"/>
              <a:t>Unsere Themen für heute</a:t>
            </a: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r>
              <a:rPr lang="de-DE" dirty="0"/>
              <a:t>Agenda</a:t>
            </a:r>
          </a:p>
        </p:txBody>
      </p:sp>
      <p:sp>
        <p:nvSpPr>
          <p:cNvPr id="2" name="Inhaltsplatzhalter 5">
            <a:extLst>
              <a:ext uri="{FF2B5EF4-FFF2-40B4-BE49-F238E27FC236}">
                <a16:creationId xmlns:a16="http://schemas.microsoft.com/office/drawing/2014/main" id="{12E8E7E5-B804-E3F8-4F23-B88C9BB211A2}"/>
              </a:ext>
            </a:extLst>
          </p:cNvPr>
          <p:cNvSpPr txBox="1">
            <a:spLocks/>
          </p:cNvSpPr>
          <p:nvPr/>
        </p:nvSpPr>
        <p:spPr>
          <a:xfrm>
            <a:off x="450000" y="1714499"/>
            <a:ext cx="11304000" cy="4644000"/>
          </a:xfrm>
          <a:prstGeom prst="rect">
            <a:avLst/>
          </a:prstGeom>
        </p:spPr>
        <p:txBody>
          <a:bodyPr/>
          <a:lstStyle>
            <a:defPPr>
              <a:defRPr lang="en-US"/>
            </a:defPPr>
            <a:lvl1pPr marL="228600" indent="-228600" defTabSz="685800">
              <a:lnSpc>
                <a:spcPts val="1350"/>
              </a:lnSpc>
              <a:spcBef>
                <a:spcPts val="200"/>
              </a:spcBef>
              <a:spcAft>
                <a:spcPts val="200"/>
              </a:spcAft>
              <a:buSzPct val="100000"/>
              <a:buFontTx/>
              <a:buAutoNum type="arabicPeriod"/>
              <a:defRPr sz="1600" b="1">
                <a:latin typeface="+mj-lt"/>
                <a:cs typeface="Calibri Light" panose="020F0302020204030204" pitchFamily="34" charset="0"/>
              </a:defRPr>
            </a:lvl1pPr>
            <a:lvl2pPr marL="179388" indent="-179388" defTabSz="685800">
              <a:lnSpc>
                <a:spcPct val="100000"/>
              </a:lnSpc>
              <a:spcBef>
                <a:spcPts val="200"/>
              </a:spcBef>
              <a:spcAft>
                <a:spcPts val="200"/>
              </a:spcAft>
              <a:buClrTx/>
              <a:buSzPct val="100000"/>
              <a:buFont typeface="Arial" panose="020B0604020202020204" pitchFamily="34" charset="0"/>
              <a:buChar char="•"/>
              <a:defRPr sz="1200" b="0">
                <a:latin typeface="+mj-lt"/>
                <a:cs typeface="Calibri Light" panose="020F0302020204030204" pitchFamily="34" charset="0"/>
              </a:defRPr>
            </a:lvl2pPr>
            <a:lvl3pPr marL="360363" indent="-180975" defTabSz="685800">
              <a:lnSpc>
                <a:spcPct val="100000"/>
              </a:lnSpc>
              <a:spcBef>
                <a:spcPts val="200"/>
              </a:spcBef>
              <a:spcAft>
                <a:spcPts val="200"/>
              </a:spcAft>
              <a:buClrTx/>
              <a:buSzPct val="100000"/>
              <a:buFont typeface="Arial" panose="020B0604020202020204" pitchFamily="34" charset="0"/>
              <a:buChar char="−"/>
              <a:defRPr sz="1200" b="0">
                <a:cs typeface="Calibri Light" panose="020F0302020204030204" pitchFamily="34" charset="0"/>
              </a:defRPr>
            </a:lvl3pPr>
            <a:lvl4pPr marL="538163" indent="-180000" defTabSz="685800">
              <a:lnSpc>
                <a:spcPct val="100000"/>
              </a:lnSpc>
              <a:spcBef>
                <a:spcPts val="200"/>
              </a:spcBef>
              <a:spcAft>
                <a:spcPts val="200"/>
              </a:spcAft>
              <a:buClrTx/>
              <a:buSzPct val="100000"/>
              <a:buFont typeface="Arial" panose="020B0604020202020204" pitchFamily="34" charset="0"/>
              <a:buChar char="◦"/>
              <a:defRPr sz="1200" b="0" baseline="0">
                <a:cs typeface="Calibri Light" panose="020F0302020204030204" pitchFamily="34" charset="0"/>
              </a:defRPr>
            </a:lvl4pPr>
            <a:lvl5pPr marL="720000" indent="-179388" defTabSz="598885">
              <a:lnSpc>
                <a:spcPct val="100000"/>
              </a:lnSpc>
              <a:spcBef>
                <a:spcPts val="200"/>
              </a:spcBef>
              <a:spcAft>
                <a:spcPts val="200"/>
              </a:spcAft>
              <a:buClrTx/>
              <a:buSzPct val="100000"/>
              <a:buFont typeface="Arial" panose="020B0604020202020204" pitchFamily="34" charset="0"/>
              <a:buChar char="−"/>
              <a:tabLst/>
              <a:defRPr sz="1200" b="0" baseline="0">
                <a:cs typeface="Calibri Light" panose="020F0302020204030204" pitchFamily="34" charset="0"/>
              </a:defRPr>
            </a:lvl5pPr>
            <a:lvl6pPr marL="399600" indent="-132300" defTabSz="685800">
              <a:spcBef>
                <a:spcPts val="0"/>
              </a:spcBef>
              <a:spcAft>
                <a:spcPts val="750"/>
              </a:spcAft>
              <a:buFont typeface="Verdana" panose="020B0604030504040204" pitchFamily="34" charset="0"/>
              <a:buChar char="−"/>
              <a:defRPr sz="900" baseline="0"/>
            </a:lvl6pPr>
            <a:lvl7pPr marL="399600" indent="-132300" defTabSz="685800">
              <a:spcBef>
                <a:spcPts val="0"/>
              </a:spcBef>
              <a:spcAft>
                <a:spcPts val="750"/>
              </a:spcAft>
              <a:buFont typeface="Verdana" panose="020B0604030504040204" pitchFamily="34" charset="0"/>
              <a:buChar char="−"/>
              <a:defRPr sz="900"/>
            </a:lvl7pPr>
            <a:lvl8pPr marL="399600" indent="-132300" defTabSz="685800">
              <a:spcBef>
                <a:spcPts val="0"/>
              </a:spcBef>
              <a:spcAft>
                <a:spcPts val="750"/>
              </a:spcAft>
              <a:buFont typeface="Verdana" panose="020B0604030504040204" pitchFamily="34" charset="0"/>
              <a:buChar char="−"/>
              <a:defRPr sz="900" baseline="0"/>
            </a:lvl8pPr>
            <a:lvl9pPr marL="399600" indent="-132300" defTabSz="685800">
              <a:spcBef>
                <a:spcPts val="0"/>
              </a:spcBef>
              <a:spcAft>
                <a:spcPts val="750"/>
              </a:spcAft>
              <a:buFont typeface="Verdana" panose="020B0604030504040204" pitchFamily="34" charset="0"/>
              <a:buChar char="−"/>
              <a:defRPr sz="900" baseline="0"/>
            </a:lvl9pPr>
          </a:lstStyle>
          <a:p>
            <a:r>
              <a:rPr lang="de-DE" dirty="0"/>
              <a:t>Begrüßung &amp; Zielsetzung (0:00 - 0:15 Uhr)</a:t>
            </a:r>
          </a:p>
          <a:p>
            <a:r>
              <a:rPr lang="de-DE" dirty="0"/>
              <a:t>Testplanung &amp; Testfallumsetzung (0:15 - 1:00 Uhr)</a:t>
            </a:r>
          </a:p>
          <a:p>
            <a:r>
              <a:rPr lang="de-DE" dirty="0"/>
              <a:t>Durchführung erster Tests &amp; Live-Demo (1:00 - 1:45 Uhr)</a:t>
            </a:r>
          </a:p>
          <a:p>
            <a:r>
              <a:rPr lang="de-DE" dirty="0"/>
              <a:t>Pause (1:45 - 2:00 Uhr)</a:t>
            </a:r>
          </a:p>
          <a:p>
            <a:r>
              <a:rPr lang="de-DE" dirty="0"/>
              <a:t>Fehleranalyse &amp; Lösungsstrategien (2:00 - 2:30 Uhr)</a:t>
            </a:r>
          </a:p>
          <a:p>
            <a:r>
              <a:rPr lang="de-DE" dirty="0"/>
              <a:t>Abschluss &amp; Nächste Schritte (2:30 - 3:00 Uhr)</a:t>
            </a:r>
          </a:p>
        </p:txBody>
      </p:sp>
    </p:spTree>
    <p:extLst>
      <p:ext uri="{BB962C8B-B14F-4D97-AF65-F5344CB8AC3E}">
        <p14:creationId xmlns:p14="http://schemas.microsoft.com/office/powerpoint/2010/main" val="316135893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p:txBody>
          <a:bodyPr/>
          <a:lstStyle/>
          <a:p>
            <a:r>
              <a:rPr lang="de-DE" dirty="0"/>
              <a:t>Überblick über den aktuellen Stand und Zielsetzung des Workshops</a:t>
            </a: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vert="horz" lIns="0" tIns="0" rIns="0" bIns="0" rtlCol="0" anchor="t" anchorCtr="0">
            <a:noAutofit/>
          </a:bodyPr>
          <a:lstStyle/>
          <a:p>
            <a:r>
              <a:rPr lang="de-DE" dirty="0"/>
              <a:t>1. Begrüßung &amp; Zielsetzung (0:00 - 0:15 Uhr)</a:t>
            </a:r>
            <a:br>
              <a:rPr lang="de-DE" dirty="0"/>
            </a:b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r>
              <a:rPr lang="de-DE" b="1" dirty="0"/>
              <a:t>Willkommen zum Workshop: Testdurchführung &amp; Fehleranalyse</a:t>
            </a:r>
          </a:p>
          <a:p>
            <a:r>
              <a:rPr lang="de-DE" dirty="0"/>
              <a:t>📅 </a:t>
            </a:r>
            <a:r>
              <a:rPr lang="de-DE" b="1" dirty="0"/>
              <a:t>Datum:</a:t>
            </a:r>
            <a:r>
              <a:rPr lang="de-DE" dirty="0"/>
              <a:t> [Einfügen]</a:t>
            </a:r>
            <a:br>
              <a:rPr lang="de-DE" dirty="0"/>
            </a:br>
            <a:r>
              <a:rPr lang="de-DE" dirty="0"/>
              <a:t>📍 </a:t>
            </a:r>
            <a:r>
              <a:rPr lang="de-DE" b="1" dirty="0"/>
              <a:t>Ort:</a:t>
            </a:r>
            <a:r>
              <a:rPr lang="de-DE" dirty="0"/>
              <a:t> [Einfügen]</a:t>
            </a:r>
          </a:p>
          <a:p>
            <a:r>
              <a:rPr lang="de-DE" b="1" dirty="0"/>
              <a:t>Ziel des Workshops:</a:t>
            </a:r>
          </a:p>
          <a:p>
            <a:r>
              <a:rPr lang="de-DE" dirty="0"/>
              <a:t>✅ Abstimmung zur Durchführung der definierten Testfälle</a:t>
            </a:r>
            <a:br>
              <a:rPr lang="de-DE" dirty="0"/>
            </a:br>
            <a:r>
              <a:rPr lang="de-DE" dirty="0"/>
              <a:t>✅ Identifikation &amp; Dokumentation von Fehlern</a:t>
            </a:r>
            <a:br>
              <a:rPr lang="de-DE" dirty="0"/>
            </a:br>
            <a:r>
              <a:rPr lang="de-DE" dirty="0"/>
              <a:t>✅ Entwicklung eines strukturierten Fehleranalyse-Prozesses</a:t>
            </a:r>
          </a:p>
          <a:p>
            <a:r>
              <a:rPr lang="de-DE" b="1" dirty="0"/>
              <a:t>Agenda:</a:t>
            </a:r>
          </a:p>
          <a:p>
            <a:r>
              <a:rPr lang="de-DE" dirty="0"/>
              <a:t>🔹 Begrüßung &amp; Zielsetzung</a:t>
            </a:r>
            <a:br>
              <a:rPr lang="de-DE" dirty="0"/>
            </a:br>
            <a:r>
              <a:rPr lang="de-DE" dirty="0"/>
              <a:t>🔹 Testplanung &amp; Testfallumsetzung</a:t>
            </a:r>
            <a:br>
              <a:rPr lang="de-DE" dirty="0"/>
            </a:br>
            <a:r>
              <a:rPr lang="de-DE" dirty="0"/>
              <a:t>🔹 Durchführung erster Tests &amp; Live-Demo</a:t>
            </a:r>
            <a:br>
              <a:rPr lang="de-DE" dirty="0"/>
            </a:br>
            <a:r>
              <a:rPr lang="de-DE" dirty="0"/>
              <a:t>🔹 Fehleranalyse &amp; Lösungsstrategien</a:t>
            </a:r>
            <a:br>
              <a:rPr lang="de-DE" dirty="0"/>
            </a:br>
            <a:r>
              <a:rPr lang="de-DE" dirty="0"/>
              <a:t>🔹 Abschluss &amp; Nächste Schritte</a:t>
            </a:r>
          </a:p>
          <a:p>
            <a:r>
              <a:rPr lang="de-DE" dirty="0"/>
              <a:t>🔍 </a:t>
            </a:r>
            <a:r>
              <a:rPr lang="de-DE" b="1" dirty="0"/>
              <a:t>Frage an die Teilnehmer:</a:t>
            </a:r>
            <a:r>
              <a:rPr lang="de-DE" dirty="0"/>
              <a:t> Gibt es offene Punkte aus dem letzten Workshop, die wir vorab klären sollten?</a:t>
            </a:r>
          </a:p>
          <a:p>
            <a:endParaRPr lang="de-DE" dirty="0"/>
          </a:p>
        </p:txBody>
      </p:sp>
    </p:spTree>
    <p:extLst>
      <p:ext uri="{BB962C8B-B14F-4D97-AF65-F5344CB8AC3E}">
        <p14:creationId xmlns:p14="http://schemas.microsoft.com/office/powerpoint/2010/main" val="231064376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8E069B-9869-8B7C-DD48-642785E261EA}"/>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6E466C2-412C-EB45-9306-459B913BA51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33D85BA6-9939-4729-65A9-59C879B31A70}"/>
              </a:ext>
            </a:extLst>
          </p:cNvPr>
          <p:cNvSpPr>
            <a:spLocks noGrp="1"/>
          </p:cNvSpPr>
          <p:nvPr>
            <p:ph type="body" sz="quarter" idx="13"/>
          </p:nvPr>
        </p:nvSpPr>
        <p:spPr/>
        <p:txBody>
          <a:bodyPr/>
          <a:lstStyle/>
          <a:p>
            <a:r>
              <a:rPr lang="de-DE" dirty="0"/>
              <a:t>Abstimmung zur Durchführung von Testfällen</a:t>
            </a:r>
          </a:p>
        </p:txBody>
      </p:sp>
      <p:sp>
        <p:nvSpPr>
          <p:cNvPr id="2" name="Titel 1">
            <a:extLst>
              <a:ext uri="{FF2B5EF4-FFF2-40B4-BE49-F238E27FC236}">
                <a16:creationId xmlns:a16="http://schemas.microsoft.com/office/drawing/2014/main" id="{4085A404-3919-48DB-DCA6-CCCDF0339CD9}"/>
              </a:ext>
            </a:extLst>
          </p:cNvPr>
          <p:cNvSpPr>
            <a:spLocks noGrp="1"/>
          </p:cNvSpPr>
          <p:nvPr>
            <p:ph type="title"/>
          </p:nvPr>
        </p:nvSpPr>
        <p:spPr/>
        <p:txBody>
          <a:bodyPr vert="horz" lIns="0" tIns="0" rIns="0" bIns="0" rtlCol="0" anchor="t" anchorCtr="0">
            <a:noAutofit/>
          </a:bodyPr>
          <a:lstStyle/>
          <a:p>
            <a:r>
              <a:rPr lang="de-DE" dirty="0"/>
              <a:t>2. Testplanung &amp; Testfallumsetzung (0:15 - 1:00 Uhr)</a:t>
            </a:r>
          </a:p>
        </p:txBody>
      </p:sp>
      <p:sp>
        <p:nvSpPr>
          <p:cNvPr id="6" name="Inhaltsplatzhalter 5">
            <a:extLst>
              <a:ext uri="{FF2B5EF4-FFF2-40B4-BE49-F238E27FC236}">
                <a16:creationId xmlns:a16="http://schemas.microsoft.com/office/drawing/2014/main" id="{233CCD5B-585A-51B1-196D-2919864360B0}"/>
              </a:ext>
            </a:extLst>
          </p:cNvPr>
          <p:cNvSpPr>
            <a:spLocks noGrp="1"/>
          </p:cNvSpPr>
          <p:nvPr>
            <p:ph idx="1"/>
          </p:nvPr>
        </p:nvSpPr>
        <p:spPr/>
        <p:txBody>
          <a:bodyPr/>
          <a:lstStyle/>
          <a:p>
            <a:r>
              <a:rPr lang="de-DE" b="1" dirty="0"/>
              <a:t>Strukturierte Testplanung für DefTax</a:t>
            </a:r>
          </a:p>
          <a:p>
            <a:r>
              <a:rPr lang="de-DE" dirty="0"/>
              <a:t>✅ </a:t>
            </a:r>
            <a:r>
              <a:rPr lang="de-DE" b="1" dirty="0"/>
              <a:t>Welche Tests werden durchgeführt?</a:t>
            </a:r>
            <a:endParaRPr lang="de-DE" dirty="0"/>
          </a:p>
          <a:p>
            <a:pPr>
              <a:buFont typeface="Arial" panose="020B0604020202020204" pitchFamily="34" charset="0"/>
              <a:buChar char="•"/>
            </a:pPr>
            <a:r>
              <a:rPr lang="de-DE" dirty="0"/>
              <a:t>Unit-Tests: Prüfung einzelner Komponenten</a:t>
            </a:r>
          </a:p>
          <a:p>
            <a:pPr>
              <a:buFont typeface="Arial" panose="020B0604020202020204" pitchFamily="34" charset="0"/>
              <a:buChar char="•"/>
            </a:pPr>
            <a:r>
              <a:rPr lang="de-DE" dirty="0"/>
              <a:t>Integrationstests: Validierung von Schnittstellen &amp; Datenflüssen</a:t>
            </a:r>
          </a:p>
          <a:p>
            <a:pPr>
              <a:buFont typeface="Arial" panose="020B0604020202020204" pitchFamily="34" charset="0"/>
              <a:buChar char="•"/>
            </a:pPr>
            <a:r>
              <a:rPr lang="de-DE" dirty="0"/>
              <a:t>End-</a:t>
            </a:r>
            <a:r>
              <a:rPr lang="de-DE" dirty="0" err="1"/>
              <a:t>to</a:t>
            </a:r>
            <a:r>
              <a:rPr lang="de-DE" dirty="0"/>
              <a:t>-End-Tests: Sicherstellung der gesamten Prozesskette</a:t>
            </a:r>
          </a:p>
          <a:p>
            <a:r>
              <a:rPr lang="de-DE" dirty="0"/>
              <a:t>✅ </a:t>
            </a:r>
            <a:r>
              <a:rPr lang="de-DE" b="1" dirty="0"/>
              <a:t>Testmatrix &amp; Szenarien</a:t>
            </a:r>
            <a:br>
              <a:rPr lang="de-DE" dirty="0"/>
            </a:br>
            <a:r>
              <a:rPr lang="de-DE" dirty="0"/>
              <a:t>📌 Welche Use Cases müssen abgedeckt werden?</a:t>
            </a:r>
            <a:br>
              <a:rPr lang="de-DE" dirty="0"/>
            </a:br>
            <a:r>
              <a:rPr lang="de-DE" dirty="0"/>
              <a:t>📌 Welche Systemkonstellationen &amp; </a:t>
            </a:r>
            <a:r>
              <a:rPr lang="de-DE" dirty="0" err="1"/>
              <a:t>Steuerreporting</a:t>
            </a:r>
            <a:r>
              <a:rPr lang="de-DE" dirty="0"/>
              <a:t>-Fälle sind relevant?</a:t>
            </a:r>
          </a:p>
          <a:p>
            <a:r>
              <a:rPr lang="de-DE" dirty="0"/>
              <a:t>✅ </a:t>
            </a:r>
            <a:r>
              <a:rPr lang="de-DE" b="1" dirty="0"/>
              <a:t>Testumgebung &amp; Testdaten</a:t>
            </a:r>
            <a:br>
              <a:rPr lang="de-DE" dirty="0"/>
            </a:br>
            <a:r>
              <a:rPr lang="de-DE" dirty="0"/>
              <a:t>📌 Definition der </a:t>
            </a:r>
            <a:r>
              <a:rPr lang="de-DE" b="1" dirty="0"/>
              <a:t>Testumgebung</a:t>
            </a:r>
            <a:r>
              <a:rPr lang="de-DE" dirty="0"/>
              <a:t> für realistische Tests</a:t>
            </a:r>
            <a:br>
              <a:rPr lang="de-DE" dirty="0"/>
            </a:br>
            <a:r>
              <a:rPr lang="de-DE" dirty="0"/>
              <a:t>📌 Nutzung anonymisierter oder synthetischer </a:t>
            </a:r>
            <a:r>
              <a:rPr lang="de-DE" b="1" dirty="0"/>
              <a:t>Testdaten</a:t>
            </a:r>
            <a:endParaRPr lang="de-DE" dirty="0"/>
          </a:p>
          <a:p>
            <a:r>
              <a:rPr lang="de-DE" b="1" dirty="0"/>
              <a:t>🔍 Frage an die Teilnehmer:</a:t>
            </a:r>
            <a:r>
              <a:rPr lang="de-DE" dirty="0"/>
              <a:t> Sind alle relevanten Testfälle erfasst oder gibt es Ergänzungen?</a:t>
            </a:r>
          </a:p>
          <a:p>
            <a:endParaRPr lang="de-DE" dirty="0"/>
          </a:p>
        </p:txBody>
      </p:sp>
    </p:spTree>
    <p:extLst>
      <p:ext uri="{BB962C8B-B14F-4D97-AF65-F5344CB8AC3E}">
        <p14:creationId xmlns:p14="http://schemas.microsoft.com/office/powerpoint/2010/main" val="2077354384"/>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CEE7DF-7268-BE3A-EDEA-C3A98612CA3F}"/>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1F027531-A3BC-3591-CCF2-9B6DA4A4DD99}"/>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66E466C2-412C-EB45-9306-459B913BA51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36835DA7-60B0-D4CE-D7F1-48E05E4A4AAD}"/>
              </a:ext>
            </a:extLst>
          </p:cNvPr>
          <p:cNvSpPr>
            <a:spLocks noGrp="1"/>
          </p:cNvSpPr>
          <p:nvPr>
            <p:ph type="body" sz="quarter" idx="13"/>
          </p:nvPr>
        </p:nvSpPr>
        <p:spPr/>
        <p:txBody>
          <a:bodyPr/>
          <a:lstStyle/>
          <a:p>
            <a:r>
              <a:rPr lang="de-DE" dirty="0"/>
              <a:t>Durchführung eines ersten Testszenarios mit Live-Analyse</a:t>
            </a:r>
          </a:p>
        </p:txBody>
      </p:sp>
      <p:sp>
        <p:nvSpPr>
          <p:cNvPr id="2" name="Titel 1">
            <a:extLst>
              <a:ext uri="{FF2B5EF4-FFF2-40B4-BE49-F238E27FC236}">
                <a16:creationId xmlns:a16="http://schemas.microsoft.com/office/drawing/2014/main" id="{D82AAF22-42E0-FD6B-C9A4-E9F59F766FD3}"/>
              </a:ext>
            </a:extLst>
          </p:cNvPr>
          <p:cNvSpPr>
            <a:spLocks noGrp="1"/>
          </p:cNvSpPr>
          <p:nvPr>
            <p:ph type="title"/>
          </p:nvPr>
        </p:nvSpPr>
        <p:spPr/>
        <p:txBody>
          <a:bodyPr vert="horz" lIns="0" tIns="0" rIns="0" bIns="0" rtlCol="0" anchor="t" anchorCtr="0">
            <a:noAutofit/>
          </a:bodyPr>
          <a:lstStyle/>
          <a:p>
            <a:r>
              <a:rPr lang="de-DE" dirty="0"/>
              <a:t>3. Durchführung erster Tests &amp; Live-Demo (1:00 - 1:45 Uhr)</a:t>
            </a:r>
          </a:p>
        </p:txBody>
      </p:sp>
      <p:sp>
        <p:nvSpPr>
          <p:cNvPr id="6" name="Inhaltsplatzhalter 5">
            <a:extLst>
              <a:ext uri="{FF2B5EF4-FFF2-40B4-BE49-F238E27FC236}">
                <a16:creationId xmlns:a16="http://schemas.microsoft.com/office/drawing/2014/main" id="{7AF4FDE8-AA9B-03AE-2445-8D6016E157B0}"/>
              </a:ext>
            </a:extLst>
          </p:cNvPr>
          <p:cNvSpPr>
            <a:spLocks noGrp="1"/>
          </p:cNvSpPr>
          <p:nvPr>
            <p:ph idx="1"/>
          </p:nvPr>
        </p:nvSpPr>
        <p:spPr/>
        <p:txBody>
          <a:bodyPr/>
          <a:lstStyle/>
          <a:p>
            <a:r>
              <a:rPr lang="de-DE" b="1" dirty="0"/>
              <a:t>Erster Integrationstest: Live-Durchführung</a:t>
            </a:r>
          </a:p>
          <a:p>
            <a:r>
              <a:rPr lang="de-DE" dirty="0"/>
              <a:t>✅ </a:t>
            </a:r>
            <a:r>
              <a:rPr lang="de-DE" b="1" dirty="0"/>
              <a:t>Ziel:</a:t>
            </a:r>
            <a:r>
              <a:rPr lang="de-DE" dirty="0"/>
              <a:t> Prüfung der Datenübertragung zwischen </a:t>
            </a:r>
            <a:r>
              <a:rPr lang="de-DE" b="1" dirty="0"/>
              <a:t>SAP FI/S/4HANA &amp; DefTax</a:t>
            </a:r>
            <a:br>
              <a:rPr lang="de-DE" dirty="0"/>
            </a:br>
            <a:r>
              <a:rPr lang="de-DE" dirty="0"/>
              <a:t>✅ </a:t>
            </a:r>
            <a:r>
              <a:rPr lang="de-DE" b="1" dirty="0"/>
              <a:t>Testschritte:</a:t>
            </a:r>
            <a:br>
              <a:rPr lang="de-DE" dirty="0"/>
            </a:br>
            <a:r>
              <a:rPr lang="de-DE" dirty="0"/>
              <a:t>📌 Datenimport aus SAP testen</a:t>
            </a:r>
            <a:br>
              <a:rPr lang="de-DE" dirty="0"/>
            </a:br>
            <a:r>
              <a:rPr lang="de-DE" dirty="0"/>
              <a:t>📌 Validierungsregeln auf Fehler überprüfen</a:t>
            </a:r>
            <a:br>
              <a:rPr lang="de-DE" dirty="0"/>
            </a:br>
            <a:r>
              <a:rPr lang="de-DE" dirty="0"/>
              <a:t>📌 Erste Berichterstellung simulieren</a:t>
            </a:r>
          </a:p>
          <a:p>
            <a:r>
              <a:rPr lang="de-DE" dirty="0"/>
              <a:t>✅ </a:t>
            </a:r>
            <a:r>
              <a:rPr lang="de-DE" b="1" dirty="0"/>
              <a:t>Erste Fehlerdokumentation</a:t>
            </a:r>
            <a:br>
              <a:rPr lang="de-DE" dirty="0"/>
            </a:br>
            <a:r>
              <a:rPr lang="de-DE" dirty="0"/>
              <a:t>📌 Welche Fehler sind aufgetreten?</a:t>
            </a:r>
            <a:br>
              <a:rPr lang="de-DE" dirty="0"/>
            </a:br>
            <a:r>
              <a:rPr lang="de-DE" dirty="0"/>
              <a:t>📌 Wie wurden sie dokumentiert?</a:t>
            </a:r>
            <a:br>
              <a:rPr lang="de-DE" dirty="0"/>
            </a:br>
            <a:r>
              <a:rPr lang="de-DE" dirty="0"/>
              <a:t>📌 Wie war die Performance der Schnittstellen?</a:t>
            </a:r>
          </a:p>
          <a:p>
            <a:r>
              <a:rPr lang="de-DE" dirty="0"/>
              <a:t>🔍 </a:t>
            </a:r>
            <a:r>
              <a:rPr lang="de-DE" b="1" dirty="0"/>
              <a:t>Frage an die Teilnehmer:</a:t>
            </a:r>
            <a:r>
              <a:rPr lang="de-DE" dirty="0"/>
              <a:t> Welche Beobachtungen oder unerwarteten Fehler sind aufgetreten?</a:t>
            </a:r>
          </a:p>
          <a:p>
            <a:endParaRPr lang="de-DE" dirty="0"/>
          </a:p>
        </p:txBody>
      </p:sp>
    </p:spTree>
    <p:extLst>
      <p:ext uri="{BB962C8B-B14F-4D97-AF65-F5344CB8AC3E}">
        <p14:creationId xmlns:p14="http://schemas.microsoft.com/office/powerpoint/2010/main" val="65561349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4019D1-4422-475C-35B6-4CCF37C40AF7}"/>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C6D78E0-2E1D-6875-2113-C6BA9A68877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1F027531-A3BC-3591-CCF2-9B6DA4A4DD99}"/>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841D72A5-4F82-09AC-0C93-C34B7AE750FF}"/>
              </a:ext>
            </a:extLst>
          </p:cNvPr>
          <p:cNvSpPr>
            <a:spLocks noGrp="1"/>
          </p:cNvSpPr>
          <p:nvPr>
            <p:ph type="body" sz="quarter" idx="13"/>
          </p:nvPr>
        </p:nvSpPr>
        <p:spPr/>
        <p:txBody>
          <a:bodyPr/>
          <a:lstStyle/>
          <a:p>
            <a:r>
              <a:rPr lang="de-DE" dirty="0"/>
              <a:t>Entwicklung eines strukturierten Prozesses zur Fehlerbehebung</a:t>
            </a:r>
          </a:p>
        </p:txBody>
      </p:sp>
      <p:sp>
        <p:nvSpPr>
          <p:cNvPr id="2" name="Titel 1">
            <a:extLst>
              <a:ext uri="{FF2B5EF4-FFF2-40B4-BE49-F238E27FC236}">
                <a16:creationId xmlns:a16="http://schemas.microsoft.com/office/drawing/2014/main" id="{6C5EE841-E2E4-60DD-E0D6-54CC54F69541}"/>
              </a:ext>
            </a:extLst>
          </p:cNvPr>
          <p:cNvSpPr>
            <a:spLocks noGrp="1"/>
          </p:cNvSpPr>
          <p:nvPr>
            <p:ph type="title"/>
          </p:nvPr>
        </p:nvSpPr>
        <p:spPr/>
        <p:txBody>
          <a:bodyPr vert="horz" lIns="0" tIns="0" rIns="0" bIns="0" rtlCol="0" anchor="t" anchorCtr="0">
            <a:noAutofit/>
          </a:bodyPr>
          <a:lstStyle/>
          <a:p>
            <a:r>
              <a:rPr lang="de-DE" dirty="0"/>
              <a:t>4. Fehleranalyse &amp; Lösungsstrategien (2:00 - 2:30 Uhr)</a:t>
            </a:r>
          </a:p>
        </p:txBody>
      </p:sp>
      <p:sp>
        <p:nvSpPr>
          <p:cNvPr id="6" name="Inhaltsplatzhalter 5">
            <a:extLst>
              <a:ext uri="{FF2B5EF4-FFF2-40B4-BE49-F238E27FC236}">
                <a16:creationId xmlns:a16="http://schemas.microsoft.com/office/drawing/2014/main" id="{66252DFE-31D3-A536-EAD0-1878F4D560D0}"/>
              </a:ext>
            </a:extLst>
          </p:cNvPr>
          <p:cNvSpPr>
            <a:spLocks noGrp="1"/>
          </p:cNvSpPr>
          <p:nvPr>
            <p:ph idx="1"/>
          </p:nvPr>
        </p:nvSpPr>
        <p:spPr/>
        <p:txBody>
          <a:bodyPr/>
          <a:lstStyle/>
          <a:p>
            <a:r>
              <a:rPr lang="de-DE" b="1" dirty="0"/>
              <a:t>Systematische Fehleranalyse</a:t>
            </a:r>
          </a:p>
          <a:p>
            <a:r>
              <a:rPr lang="de-DE" dirty="0"/>
              <a:t>✅ </a:t>
            </a:r>
            <a:r>
              <a:rPr lang="de-DE" b="1" dirty="0"/>
              <a:t>Fehlertypen kategorisieren:</a:t>
            </a:r>
            <a:br>
              <a:rPr lang="de-DE" dirty="0"/>
            </a:br>
            <a:r>
              <a:rPr lang="de-DE" dirty="0"/>
              <a:t>🚨 </a:t>
            </a:r>
            <a:r>
              <a:rPr lang="de-DE" b="1" dirty="0"/>
              <a:t>Kritisch:</a:t>
            </a:r>
            <a:r>
              <a:rPr lang="de-DE" dirty="0"/>
              <a:t> Systemabsturz oder fehlerhafte Berichterstellung</a:t>
            </a:r>
            <a:br>
              <a:rPr lang="de-DE" dirty="0"/>
            </a:br>
            <a:r>
              <a:rPr lang="de-DE" dirty="0"/>
              <a:t>⚠️ </a:t>
            </a:r>
            <a:r>
              <a:rPr lang="de-DE" b="1" dirty="0"/>
              <a:t>Hoch:</a:t>
            </a:r>
            <a:r>
              <a:rPr lang="de-DE" dirty="0"/>
              <a:t> Datenintegritätsprobleme oder unvollständige Reports</a:t>
            </a:r>
            <a:br>
              <a:rPr lang="de-DE" dirty="0"/>
            </a:br>
            <a:r>
              <a:rPr lang="de-DE" dirty="0"/>
              <a:t>🔹 </a:t>
            </a:r>
            <a:r>
              <a:rPr lang="de-DE" b="1" dirty="0"/>
              <a:t>Mittel:</a:t>
            </a:r>
            <a:r>
              <a:rPr lang="de-DE" dirty="0"/>
              <a:t> Performance-Probleme oder Darstellungsfehler</a:t>
            </a:r>
            <a:br>
              <a:rPr lang="de-DE" dirty="0"/>
            </a:br>
            <a:r>
              <a:rPr lang="de-DE" dirty="0"/>
              <a:t>🔸 </a:t>
            </a:r>
            <a:r>
              <a:rPr lang="de-DE" b="1" dirty="0"/>
              <a:t>Niedrig:</a:t>
            </a:r>
            <a:r>
              <a:rPr lang="de-DE" dirty="0"/>
              <a:t> UI-Anpassungen oder kleinere Validierungsprobleme</a:t>
            </a:r>
          </a:p>
          <a:p>
            <a:r>
              <a:rPr lang="de-DE" dirty="0"/>
              <a:t>✅ </a:t>
            </a:r>
            <a:r>
              <a:rPr lang="de-DE" b="1" dirty="0"/>
              <a:t>Fehlermanagement-Prozess</a:t>
            </a:r>
            <a:br>
              <a:rPr lang="de-DE" dirty="0"/>
            </a:br>
            <a:r>
              <a:rPr lang="de-DE" dirty="0"/>
              <a:t>📌 Wer dokumentiert Fehler und wo (z. B. Jira, </a:t>
            </a:r>
            <a:r>
              <a:rPr lang="de-DE" dirty="0" err="1"/>
              <a:t>Confluence</a:t>
            </a:r>
            <a:r>
              <a:rPr lang="de-DE" dirty="0"/>
              <a:t>)?</a:t>
            </a:r>
            <a:br>
              <a:rPr lang="de-DE" dirty="0"/>
            </a:br>
            <a:r>
              <a:rPr lang="de-DE" dirty="0"/>
              <a:t>📌 Wie werden Fehler priorisiert &amp; zugewiesen?</a:t>
            </a:r>
            <a:br>
              <a:rPr lang="de-DE" dirty="0"/>
            </a:br>
            <a:r>
              <a:rPr lang="de-DE" dirty="0"/>
              <a:t>📌 Wie erfolgt die Kommunikation zwischen Fachbereich &amp; IT?</a:t>
            </a:r>
          </a:p>
          <a:p>
            <a:r>
              <a:rPr lang="de-DE" dirty="0"/>
              <a:t>✅ </a:t>
            </a:r>
            <a:r>
              <a:rPr lang="de-DE" b="1" dirty="0"/>
              <a:t>Planung von Bugfixing &amp; </a:t>
            </a:r>
            <a:r>
              <a:rPr lang="de-DE" b="1" dirty="0" err="1"/>
              <a:t>Retests</a:t>
            </a:r>
            <a:br>
              <a:rPr lang="de-DE" dirty="0"/>
            </a:br>
            <a:r>
              <a:rPr lang="de-DE" dirty="0"/>
              <a:t>📌 Welche Fehler können sofort behoben werden?</a:t>
            </a:r>
            <a:br>
              <a:rPr lang="de-DE" dirty="0"/>
            </a:br>
            <a:r>
              <a:rPr lang="de-DE" dirty="0"/>
              <a:t>📌 Welche erfordern tiefergehende Analysen oder externe Unterstützung?</a:t>
            </a:r>
          </a:p>
          <a:p>
            <a:r>
              <a:rPr lang="de-DE" dirty="0"/>
              <a:t>🔍 </a:t>
            </a:r>
            <a:r>
              <a:rPr lang="de-DE" b="1" dirty="0"/>
              <a:t>Frage an die Teilnehmer:</a:t>
            </a:r>
            <a:r>
              <a:rPr lang="de-DE" dirty="0"/>
              <a:t> Gibt es weitere Verbesserungsvorschläge für das Fehlermanagement?</a:t>
            </a:r>
          </a:p>
          <a:p>
            <a:endParaRPr lang="de-DE" dirty="0"/>
          </a:p>
        </p:txBody>
      </p:sp>
    </p:spTree>
    <p:extLst>
      <p:ext uri="{BB962C8B-B14F-4D97-AF65-F5344CB8AC3E}">
        <p14:creationId xmlns:p14="http://schemas.microsoft.com/office/powerpoint/2010/main" val="2967803541"/>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B34FA2-A83F-D14F-925C-7A9B630B81FF}"/>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FCC43355-6698-CFE8-6EBD-25208A71D781}"/>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7C6D78E0-2E1D-6875-2113-C6BA9A68877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83B5C025-88DC-D296-4B68-E3A99041D4D0}"/>
              </a:ext>
            </a:extLst>
          </p:cNvPr>
          <p:cNvSpPr>
            <a:spLocks noGrp="1"/>
          </p:cNvSpPr>
          <p:nvPr>
            <p:ph type="body" sz="quarter" idx="13"/>
          </p:nvPr>
        </p:nvSpPr>
        <p:spPr/>
        <p:txBody>
          <a:bodyPr/>
          <a:lstStyle/>
          <a:p>
            <a:r>
              <a:rPr lang="de-DE" dirty="0"/>
              <a:t>Klärung offener Fragen &amp; Festlegung der nächsten Maßnahmen</a:t>
            </a:r>
          </a:p>
        </p:txBody>
      </p:sp>
      <p:sp>
        <p:nvSpPr>
          <p:cNvPr id="2" name="Titel 1">
            <a:extLst>
              <a:ext uri="{FF2B5EF4-FFF2-40B4-BE49-F238E27FC236}">
                <a16:creationId xmlns:a16="http://schemas.microsoft.com/office/drawing/2014/main" id="{C064EC78-6091-0DC8-C87C-5B276DFF0DD6}"/>
              </a:ext>
            </a:extLst>
          </p:cNvPr>
          <p:cNvSpPr>
            <a:spLocks noGrp="1"/>
          </p:cNvSpPr>
          <p:nvPr>
            <p:ph type="title"/>
          </p:nvPr>
        </p:nvSpPr>
        <p:spPr/>
        <p:txBody>
          <a:bodyPr vert="horz" lIns="0" tIns="0" rIns="0" bIns="0" rtlCol="0" anchor="t" anchorCtr="0">
            <a:noAutofit/>
          </a:bodyPr>
          <a:lstStyle/>
          <a:p>
            <a:r>
              <a:rPr lang="de-DE" dirty="0"/>
              <a:t>5. Abschluss &amp; Nächste Schritte (2:30 - 3:00 Uhr)</a:t>
            </a:r>
          </a:p>
        </p:txBody>
      </p:sp>
      <p:sp>
        <p:nvSpPr>
          <p:cNvPr id="6" name="Inhaltsplatzhalter 5">
            <a:extLst>
              <a:ext uri="{FF2B5EF4-FFF2-40B4-BE49-F238E27FC236}">
                <a16:creationId xmlns:a16="http://schemas.microsoft.com/office/drawing/2014/main" id="{2B2E4563-2B5B-E8BD-F308-38228B9609BE}"/>
              </a:ext>
            </a:extLst>
          </p:cNvPr>
          <p:cNvSpPr>
            <a:spLocks noGrp="1"/>
          </p:cNvSpPr>
          <p:nvPr>
            <p:ph idx="1"/>
          </p:nvPr>
        </p:nvSpPr>
        <p:spPr/>
        <p:txBody>
          <a:bodyPr/>
          <a:lstStyle/>
          <a:p>
            <a:r>
              <a:rPr lang="de-DE" b="1" dirty="0"/>
              <a:t>Zusammenfassung der Workshop-Ergebnisse</a:t>
            </a:r>
          </a:p>
          <a:p>
            <a:r>
              <a:rPr lang="de-DE" dirty="0"/>
              <a:t>✅ Erste Testfälle erfolgreich durchgeführt</a:t>
            </a:r>
            <a:br>
              <a:rPr lang="de-DE" dirty="0"/>
            </a:br>
            <a:r>
              <a:rPr lang="de-DE" dirty="0"/>
              <a:t>✅ Erste Fehlerdokumentation erstellt</a:t>
            </a:r>
            <a:br>
              <a:rPr lang="de-DE" dirty="0"/>
            </a:br>
            <a:r>
              <a:rPr lang="de-DE" dirty="0"/>
              <a:t>✅ Grundstruktur für den Fehleranalyse-Prozess definiert</a:t>
            </a:r>
          </a:p>
          <a:p>
            <a:r>
              <a:rPr lang="de-DE" b="1" dirty="0"/>
              <a:t>Nächste Schritte &amp; Verantwortlichkeiten</a:t>
            </a:r>
          </a:p>
          <a:p>
            <a:r>
              <a:rPr lang="de-DE" dirty="0"/>
              <a:t>📅 </a:t>
            </a:r>
            <a:r>
              <a:rPr lang="de-DE" b="1" dirty="0"/>
              <a:t>[Datum]</a:t>
            </a:r>
            <a:r>
              <a:rPr lang="de-DE" dirty="0"/>
              <a:t> – Dokumentation aller Testergebnisse</a:t>
            </a:r>
            <a:br>
              <a:rPr lang="de-DE" dirty="0"/>
            </a:br>
            <a:r>
              <a:rPr lang="de-DE" dirty="0"/>
              <a:t>📅 </a:t>
            </a:r>
            <a:r>
              <a:rPr lang="de-DE" b="1" dirty="0"/>
              <a:t>[Datum]</a:t>
            </a:r>
            <a:r>
              <a:rPr lang="de-DE" dirty="0"/>
              <a:t> – Fehleranalyse &amp; Priorisierung der offenen Bugs</a:t>
            </a:r>
            <a:br>
              <a:rPr lang="de-DE" dirty="0"/>
            </a:br>
            <a:r>
              <a:rPr lang="de-DE" dirty="0"/>
              <a:t>📅 </a:t>
            </a:r>
            <a:r>
              <a:rPr lang="de-DE" b="1" dirty="0"/>
              <a:t>[Datum]</a:t>
            </a:r>
            <a:r>
              <a:rPr lang="de-DE" dirty="0"/>
              <a:t> – </a:t>
            </a:r>
            <a:r>
              <a:rPr lang="de-DE" dirty="0" err="1"/>
              <a:t>Retests</a:t>
            </a:r>
            <a:r>
              <a:rPr lang="de-DE" dirty="0"/>
              <a:t> &amp; Validierung der Korrekturen</a:t>
            </a:r>
          </a:p>
          <a:p>
            <a:r>
              <a:rPr lang="de-DE" dirty="0"/>
              <a:t>🔍 </a:t>
            </a:r>
            <a:r>
              <a:rPr lang="de-DE" b="1" dirty="0"/>
              <a:t>Offene Fragen &amp; Feedback</a:t>
            </a:r>
            <a:endParaRPr lang="de-DE" dirty="0"/>
          </a:p>
          <a:p>
            <a:pPr>
              <a:buFont typeface="Arial" panose="020B0604020202020204" pitchFamily="34" charset="0"/>
              <a:buChar char="•"/>
            </a:pPr>
            <a:r>
              <a:rPr lang="de-DE" dirty="0"/>
              <a:t>Gibt es noch offene Themen oder Klärungsbedarf?</a:t>
            </a:r>
          </a:p>
          <a:p>
            <a:pPr>
              <a:buFont typeface="Arial" panose="020B0604020202020204" pitchFamily="34" charset="0"/>
              <a:buChar char="•"/>
            </a:pPr>
            <a:r>
              <a:rPr lang="de-DE" dirty="0"/>
              <a:t>Welche Punkte sollten wir im nächsten Workshop vertiefen?</a:t>
            </a:r>
          </a:p>
          <a:p>
            <a:r>
              <a:rPr lang="de-DE" dirty="0"/>
              <a:t>🎉 </a:t>
            </a:r>
            <a:r>
              <a:rPr lang="de-DE" b="1" dirty="0"/>
              <a:t>Vielen Dank für die Teilnahme!</a:t>
            </a:r>
            <a:endParaRPr lang="de-DE" dirty="0"/>
          </a:p>
          <a:p>
            <a:endParaRPr lang="de-DE" dirty="0"/>
          </a:p>
        </p:txBody>
      </p:sp>
    </p:spTree>
    <p:extLst>
      <p:ext uri="{BB962C8B-B14F-4D97-AF65-F5344CB8AC3E}">
        <p14:creationId xmlns:p14="http://schemas.microsoft.com/office/powerpoint/2010/main" val="4041963985"/>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Presentation_16x9_OnScreen_PPT_22092023</Template>
  <TotalTime>0</TotalTime>
  <Words>1606</Words>
  <Application>Microsoft Macintosh PowerPoint</Application>
  <PresentationFormat>Breitbild</PresentationFormat>
  <Paragraphs>90</Paragraphs>
  <Slides>9</Slides>
  <Notes>8</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9</vt:i4>
      </vt:variant>
    </vt:vector>
  </HeadingPairs>
  <TitlesOfParts>
    <vt:vector size="17" baseType="lpstr">
      <vt:lpstr>Arial</vt:lpstr>
      <vt:lpstr>Calibri</vt:lpstr>
      <vt:lpstr>Calibri Light</vt:lpstr>
      <vt:lpstr>Menlo</vt:lpstr>
      <vt:lpstr>Verdana</vt:lpstr>
      <vt:lpstr>Wingdings 2</vt:lpstr>
      <vt:lpstr>Deloitte Brand Theme</vt:lpstr>
      <vt:lpstr>think-cell Folie</vt:lpstr>
      <vt:lpstr>Merz Pharma | DefTax Implementierung </vt:lpstr>
      <vt:lpstr>Agenda</vt:lpstr>
      <vt:lpstr>1. Begrüßung &amp; Zielsetzung (0:00 - 0:15 Uhr) </vt:lpstr>
      <vt:lpstr>2. Testplanung &amp; Testfallumsetzung (0:15 - 1:00 Uhr)</vt:lpstr>
      <vt:lpstr>3. Durchführung erster Tests &amp; Live-Demo (1:00 - 1:45 Uhr)</vt:lpstr>
      <vt:lpstr>4. Fehleranalyse &amp; Lösungsstrategien (2:00 - 2:30 Uhr)</vt:lpstr>
      <vt:lpstr>5. Abschluss &amp; Nächste Schritte (2:30 - 3:00 Uhr)</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43</cp:revision>
  <dcterms:created xsi:type="dcterms:W3CDTF">2023-09-27T08:28:31Z</dcterms:created>
  <dcterms:modified xsi:type="dcterms:W3CDTF">2025-02-21T23:39:28Z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